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19.fntdata" ContentType="application/x-fontdata"/>
  <Override PartName="/ppt/fonts/font2.fntdata" ContentType="application/x-fontdata"/>
  <Override PartName="/ppt/fonts/font20.fntdata" ContentType="application/x-fontdata"/>
  <Override PartName="/ppt/fonts/font21.fntdata" ContentType="application/x-fontdata"/>
  <Override PartName="/ppt/fonts/font22.fntdata" ContentType="application/x-fontdata"/>
  <Override PartName="/ppt/fonts/font23.fntdata" ContentType="application/x-fontdata"/>
  <Override PartName="/ppt/fonts/font24.fntdata" ContentType="application/x-fontdata"/>
  <Override PartName="/ppt/fonts/font25.fntdata" ContentType="application/x-fontdata"/>
  <Override PartName="/ppt/fonts/font26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 SemiBold" charset="0"/>
      <p:regular r:id="rId8"/>
      <p:bold r:id="rId9"/>
      <p:italic r:id="rId10"/>
      <p:boldItalic r:id="rId11"/>
    </p:embeddedFont>
    <p:embeddedFont>
      <p:font typeface="Roboto" charset="0"/>
      <p:regular r:id="rId12"/>
      <p:bold r:id="rId13"/>
      <p:italic r:id="rId14"/>
      <p:boldItalic r:id="rId15"/>
    </p:embeddedFont>
    <p:embeddedFont>
      <p:font typeface="PT Sans Narrow" charset="0"/>
      <p:regular r:id="rId16"/>
      <p:bold r:id="rId17"/>
    </p:embeddedFont>
    <p:embeddedFont>
      <p:font typeface="Lato" charset="0"/>
      <p:regular r:id="rId18"/>
      <p:bold r:id="rId19"/>
      <p:italic r:id="rId20"/>
      <p:boldItalic r:id="rId21"/>
    </p:embeddedFont>
    <p:embeddedFont>
      <p:font typeface="Google Sans" charset="0"/>
      <p:regular r:id="rId22"/>
      <p:bold r:id="rId23"/>
      <p:italic r:id="rId24"/>
      <p:boldItalic r:id="rId25"/>
    </p:embeddedFont>
    <p:embeddedFont>
      <p:font typeface="Work Sans" charset="0"/>
      <p:regular r:id="rId26"/>
      <p:bold r:id="rId27"/>
      <p:italic r:id="rId28"/>
      <p:boldItalic r:id="rId29"/>
    </p:embeddedFont>
    <p:embeddedFont>
      <p:font typeface="Merriweather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68"/>
        <p:guide pos="2448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font" Target="fonts/font2.fntdata"/><Relationship Id="rId8" Type="http://schemas.openxmlformats.org/officeDocument/2006/relationships/font" Target="fonts/font1.fntdata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26.fntdata"/><Relationship Id="rId32" Type="http://schemas.openxmlformats.org/officeDocument/2006/relationships/font" Target="fonts/font25.fntdata"/><Relationship Id="rId31" Type="http://schemas.openxmlformats.org/officeDocument/2006/relationships/font" Target="fonts/font24.fntdata"/><Relationship Id="rId30" Type="http://schemas.openxmlformats.org/officeDocument/2006/relationships/font" Target="fonts/font23.fntdata"/><Relationship Id="rId3" Type="http://schemas.openxmlformats.org/officeDocument/2006/relationships/slide" Target="slides/slide1.xml"/><Relationship Id="rId29" Type="http://schemas.openxmlformats.org/officeDocument/2006/relationships/font" Target="fonts/font22.fntdata"/><Relationship Id="rId28" Type="http://schemas.openxmlformats.org/officeDocument/2006/relationships/font" Target="fonts/font21.fntdata"/><Relationship Id="rId27" Type="http://schemas.openxmlformats.org/officeDocument/2006/relationships/font" Target="fonts/font20.fntdata"/><Relationship Id="rId26" Type="http://schemas.openxmlformats.org/officeDocument/2006/relationships/font" Target="fonts/font19.fntdata"/><Relationship Id="rId25" Type="http://schemas.openxmlformats.org/officeDocument/2006/relationships/font" Target="fonts/font18.fntdata"/><Relationship Id="rId24" Type="http://schemas.openxmlformats.org/officeDocument/2006/relationships/font" Target="fonts/font17.fntdata"/><Relationship Id="rId23" Type="http://schemas.openxmlformats.org/officeDocument/2006/relationships/font" Target="fonts/font16.fntdata"/><Relationship Id="rId22" Type="http://schemas.openxmlformats.org/officeDocument/2006/relationships/font" Target="fonts/font15.fntdata"/><Relationship Id="rId21" Type="http://schemas.openxmlformats.org/officeDocument/2006/relationships/font" Target="fonts/font14.fntdata"/><Relationship Id="rId20" Type="http://schemas.openxmlformats.org/officeDocument/2006/relationships/font" Target="fonts/font13.fntdata"/><Relationship Id="rId2" Type="http://schemas.openxmlformats.org/officeDocument/2006/relationships/theme" Target="theme/theme1.xml"/><Relationship Id="rId19" Type="http://schemas.openxmlformats.org/officeDocument/2006/relationships/font" Target="fonts/font12.fntdata"/><Relationship Id="rId18" Type="http://schemas.openxmlformats.org/officeDocument/2006/relationships/font" Target="fonts/font11.fntdata"/><Relationship Id="rId17" Type="http://schemas.openxmlformats.org/officeDocument/2006/relationships/font" Target="fonts/font10.fntdata"/><Relationship Id="rId16" Type="http://schemas.openxmlformats.org/officeDocument/2006/relationships/font" Target="fonts/font9.fntdata"/><Relationship Id="rId15" Type="http://schemas.openxmlformats.org/officeDocument/2006/relationships/font" Target="fonts/font8.fntdata"/><Relationship Id="rId14" Type="http://schemas.openxmlformats.org/officeDocument/2006/relationships/font" Target="fonts/font7.fntdata"/><Relationship Id="rId13" Type="http://schemas.openxmlformats.org/officeDocument/2006/relationships/font" Target="fonts/font6.fntdata"/><Relationship Id="rId12" Type="http://schemas.openxmlformats.org/officeDocument/2006/relationships/font" Target="fonts/font5.fntdata"/><Relationship Id="rId11" Type="http://schemas.openxmlformats.org/officeDocument/2006/relationships/font" Target="fonts/font4.fntdata"/><Relationship Id="rId10" Type="http://schemas.openxmlformats.org/officeDocument/2006/relationships/font" Target="fonts/font3.fntdata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3a6309cc6_3_316:notes"/>
          <p:cNvSpPr/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3a6309cc6_3_3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dk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06" y="0"/>
            <a:ext cx="7772613" cy="8600924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264945" y="1055462"/>
            <a:ext cx="7242600" cy="25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type="subTitle" idx="1"/>
          </p:nvPr>
        </p:nvSpPr>
        <p:spPr>
          <a:xfrm>
            <a:off x="264945" y="3673629"/>
            <a:ext cx="3606300" cy="14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 hasCustomPrompt="1"/>
          </p:nvPr>
        </p:nvSpPr>
        <p:spPr>
          <a:xfrm>
            <a:off x="264988" y="1625409"/>
            <a:ext cx="4534800" cy="24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type="body" idx="1"/>
          </p:nvPr>
        </p:nvSpPr>
        <p:spPr>
          <a:xfrm>
            <a:off x="264945" y="4148564"/>
            <a:ext cx="4534800" cy="18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4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63" name="Google Shape;63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7" name="Google Shape;67;p14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69" name="Google Shape;69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73" name="Google Shape;73;p14"/>
          <p:cNvCxnSpPr>
            <a:stCxn id="6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14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" name="Google Shape;75;p14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76" name="Google Shape;76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79" name="Google Shape;79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81" name="Google Shape;81;p14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82" name="Google Shape;82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84" name="Google Shape;84;p14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87" name="Google Shape;87;p14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88" name="Google Shape;88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93" name="Google Shape;93;p14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94" name="Google Shape;94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98" name="Google Shape;98;p14"/>
          <p:cNvCxnSpPr>
            <a:stCxn id="8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4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0" name="Google Shape;100;p14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101" name="Google Shape;101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104" name="Google Shape;104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06" name="Google Shape;106;p14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107" name="Google Shape;107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09" name="Google Shape;109;p14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2" name="Google Shape;112;p14"/>
          <p:cNvSpPr/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Google Shape;114;p15"/>
          <p:cNvCxnSpPr>
            <a:stCxn id="115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oogle Shape;116;p15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17" name="Google Shape;117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1" name="Google Shape;121;p15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22" name="Google Shape;122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26" name="Google Shape;126;p15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127" name="Google Shape;127;p15"/>
          <p:cNvSpPr/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5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0" name="Google Shape;130;p15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31" name="Google Shape;13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35" name="Google Shape;135;p15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36" name="Google Shape;13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39" name="Google Shape;139;p15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1" name="Google Shape;141;p15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142" name="Google Shape;142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4" name="Google Shape;144;p15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5" name="Google Shape;145;p15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46" name="Google Shape;146;p15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8" name="Google Shape;148;p15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9" name="Google Shape;149;p15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50" name="Google Shape;150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2" name="Google Shape;152;p15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54" name="Google Shape;154;p15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55" name="Google Shape;155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7" name="Google Shape;157;p15"/>
          <p:cNvSpPr/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16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6"/>
          <p:cNvCxnSpPr>
            <a:stCxn id="161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2" name="Google Shape;162;p16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61" name="Google Shape;161;p1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1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1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1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16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67" name="Google Shape;167;p1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1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1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1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16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72" name="Google Shape;172;p16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73" name="Google Shape;173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5" name="Google Shape;175;p16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76" name="Google Shape;176;p16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77" name="Google Shape;177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9" name="Google Shape;179;p16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0" name="Google Shape;180;p16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81" name="Google Shape;181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3" name="Google Shape;183;p16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84" name="Google Shape;184;p16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16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89" name="Google Shape;189;p16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0" name="Google Shape;190;p16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1" name="Google Shape;191;p16"/>
          <p:cNvSpPr/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17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4" name="Google Shape;194;p17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95" name="Google Shape;195;p17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7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97" name="Google Shape;197;p17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17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17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00" name="Google Shape;200;p17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201" name="Google Shape;201;p17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17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17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5" name="Google Shape;205;p17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206" name="Google Shape;206;p17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207;p17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209;p17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10" name="Google Shape;210;p17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211" name="Google Shape;211;p17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17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17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15" name="Google Shape;215;p17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216" name="Google Shape;216;p17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17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17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0" name="Google Shape;220;p17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2" name="Google Shape;222;p17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3" name="Google Shape;223;p17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4" name="Google Shape;224;p17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5" name="Google Shape;225;p17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6" name="Google Shape;226;p17"/>
          <p:cNvSpPr/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_3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0" name="Google Shape;230;p1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31" name="Google Shape;231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5" name="Google Shape;235;p1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36" name="Google Shape;236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8" name="Google Shape;238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9" name="Google Shape;239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0" name="Google Shape;240;p1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3" name="Google Shape;243;p18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18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45" name="Google Shape;245;p18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246" name="Google Shape;246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50" name="Google Shape;250;p18"/>
          <p:cNvSpPr/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3" name="Google Shape;253;p19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54" name="Google Shape;254;p19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55" name="Google Shape;255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7" name="Google Shape;257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9" name="Google Shape;259;p19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60" name="Google Shape;260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4" name="Google Shape;264;p19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5" name="Google Shape;265;p19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6" name="Google Shape;266;p19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68" name="Google Shape;268;p19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69" name="Google Shape;269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0" name="Google Shape;270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73" name="Google Shape;273;p19"/>
          <p:cNvSpPr/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accent3"/>
        </a:solidFill>
        <a:effectLst/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94061"/>
            <a:ext cx="7772613" cy="8600924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7772613" cy="8600924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264945" y="1055462"/>
            <a:ext cx="7242600" cy="25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36669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4"/>
          <p:cNvSpPr/>
          <p:nvPr/>
        </p:nvSpPr>
        <p:spPr>
          <a:xfrm>
            <a:off x="0" y="86289"/>
            <a:ext cx="3666581" cy="8603418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06" y="0"/>
            <a:ext cx="3669365" cy="8596035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264966" y="979587"/>
            <a:ext cx="3150600" cy="49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type="body" idx="1"/>
          </p:nvPr>
        </p:nvSpPr>
        <p:spPr>
          <a:xfrm>
            <a:off x="3947974" y="979587"/>
            <a:ext cx="3541500" cy="80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7772400" cy="24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64966" y="979587"/>
            <a:ext cx="7242600" cy="1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type="body" idx="1"/>
          </p:nvPr>
        </p:nvSpPr>
        <p:spPr>
          <a:xfrm>
            <a:off x="264945" y="2944480"/>
            <a:ext cx="3399900" cy="60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body" idx="2"/>
          </p:nvPr>
        </p:nvSpPr>
        <p:spPr>
          <a:xfrm>
            <a:off x="4107540" y="2944480"/>
            <a:ext cx="3399900" cy="60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7772400" cy="24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264966" y="979587"/>
            <a:ext cx="7242600" cy="1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1998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64966" y="979587"/>
            <a:ext cx="2658300" cy="3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type="body" idx="1"/>
          </p:nvPr>
        </p:nvSpPr>
        <p:spPr>
          <a:xfrm>
            <a:off x="264945" y="4675049"/>
            <a:ext cx="2658300" cy="44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264924" y="1561707"/>
            <a:ext cx="5310600" cy="69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38862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4605" y="979587"/>
            <a:ext cx="3148800" cy="4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type="subTitle" idx="1"/>
          </p:nvPr>
        </p:nvSpPr>
        <p:spPr>
          <a:xfrm>
            <a:off x="259080" y="5136707"/>
            <a:ext cx="3148800" cy="18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type="body" idx="2"/>
          </p:nvPr>
        </p:nvSpPr>
        <p:spPr>
          <a:xfrm>
            <a:off x="4147171" y="979587"/>
            <a:ext cx="3360900" cy="80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8543822"/>
            <a:ext cx="7772400" cy="151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10"/>
          <p:cNvSpPr txBox="1"/>
          <p:nvPr>
            <p:ph type="body" idx="1"/>
          </p:nvPr>
        </p:nvSpPr>
        <p:spPr>
          <a:xfrm>
            <a:off x="264945" y="8841849"/>
            <a:ext cx="6782400" cy="9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GB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287625" y="1859125"/>
            <a:ext cx="73095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</a:rPr>
              <a:t>The project aims to improve user engagement on TikTok by analyzing user behavior and predicting future trends.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86" name="Google Shape;286;p21"/>
          <p:cNvPicPr preferRelativeResize="0"/>
          <p:nvPr>
            <p:ph type="pic" idx="2"/>
          </p:nvPr>
        </p:nvPicPr>
        <p:blipFill rotWithShape="1">
          <a:blip r:embed="rId1"/>
          <a:srcRect l="-4351"/>
          <a:stretch>
            <a:fillRect/>
          </a:stretch>
        </p:blipFill>
        <p:spPr>
          <a:xfrm>
            <a:off x="3517600" y="3389400"/>
            <a:ext cx="4101175" cy="3626750"/>
          </a:xfrm>
          <a:prstGeom prst="rect">
            <a:avLst/>
          </a:prstGeom>
        </p:spPr>
      </p:pic>
      <p:sp>
        <p:nvSpPr>
          <p:cNvPr id="287" name="Google Shape;287;p21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i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Image Alt-Text Here</a:t>
            </a:r>
            <a:endParaRPr sz="1100" i="1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188700" y="474975"/>
            <a:ext cx="7309500" cy="771300"/>
            <a:chOff x="188700" y="665125"/>
            <a:chExt cx="7309500" cy="771300"/>
          </a:xfrm>
        </p:grpSpPr>
        <p:sp>
          <p:nvSpPr>
            <p:cNvPr id="289" name="Google Shape;289;p21"/>
            <p:cNvSpPr txBox="1"/>
            <p:nvPr/>
          </p:nvSpPr>
          <p:spPr>
            <a:xfrm>
              <a:off x="188700" y="665125"/>
              <a:ext cx="7309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/>
                <a:buNone/>
              </a:pPr>
              <a:r>
                <a:rPr lang="en-GB" sz="20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Predictive Model Development for Tik Tok Video Classification</a:t>
              </a:r>
              <a:endParaRPr sz="2000" b="1"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  <a:p>
              <a:pPr marL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90" name="Google Shape;290;p21"/>
            <p:cNvSpPr txBox="1"/>
            <p:nvPr/>
          </p:nvSpPr>
          <p:spPr>
            <a:xfrm>
              <a:off x="188700" y="1151425"/>
              <a:ext cx="35169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GB">
                  <a:latin typeface="Roboto"/>
                  <a:ea typeface="Roboto"/>
                  <a:cs typeface="Roboto"/>
                  <a:sym typeface="Roboto"/>
                </a:rPr>
                <a:t>EDA and preliminary data visualizations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1" name="Google Shape;291;p21"/>
          <p:cNvSpPr txBox="1"/>
          <p:nvPr/>
        </p:nvSpPr>
        <p:spPr>
          <a:xfrm>
            <a:off x="3200" y="3802800"/>
            <a:ext cx="3172200" cy="61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Dataset includes 19,382 TikTok videos with various attributes.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Metrics show significant outliers, requiring robust statistical analysis.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Verified users less likely to post opinions.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Posters of claim videos more likely to face scrutiny.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'Video_view_count' could be a reliable predictor of claim status.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-GB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Claim videos significantly outperform opinion videos in terms of views.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3536600" y="7719675"/>
            <a:ext cx="3897900" cy="22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next steps include refining the models, incorporating new variables into the analysis, and validating the models using real-world data. Adjustments will be made based on these validations.</a:t>
            </a:r>
            <a:endParaRPr sz="15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812</Words>
  <Application>WPS Presentation</Application>
  <PresentationFormat/>
  <Paragraphs>20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9" baseType="lpstr">
      <vt:lpstr>Arial</vt:lpstr>
      <vt:lpstr>SimSun</vt:lpstr>
      <vt:lpstr>Wingdings</vt:lpstr>
      <vt:lpstr>Arial</vt:lpstr>
      <vt:lpstr>Merriweather</vt:lpstr>
      <vt:lpstr>C059</vt:lpstr>
      <vt:lpstr>Roboto</vt:lpstr>
      <vt:lpstr>Google Sans SemiBold</vt:lpstr>
      <vt:lpstr>Calibri</vt:lpstr>
      <vt:lpstr>Trebuchet MS</vt:lpstr>
      <vt:lpstr>Work Sans</vt:lpstr>
      <vt:lpstr>PT Sans Narrow</vt:lpstr>
      <vt:lpstr>Google Sans</vt:lpstr>
      <vt:lpstr>Lato</vt:lpstr>
      <vt:lpstr>Microsoft YaHei</vt:lpstr>
      <vt:lpstr>Droid Sans Fallback</vt:lpstr>
      <vt:lpstr>Arial Unicode MS</vt:lpstr>
      <vt:lpstr>Paradigm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iykeeue</cp:lastModifiedBy>
  <cp:revision>1</cp:revision>
  <dcterms:created xsi:type="dcterms:W3CDTF">2024-03-01T01:25:19Z</dcterms:created>
  <dcterms:modified xsi:type="dcterms:W3CDTF">2024-03-01T01:25:19Z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1033-11.1.0.11711</vt:lpwstr>
  </property>
</Properties>
</file>